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64" r:id="rId7"/>
    <p:sldId id="260" r:id="rId8"/>
    <p:sldId id="261" r:id="rId9"/>
    <p:sldId id="259" r:id="rId1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E11D01-9B8F-45D7-B26F-AF04174D67BD}" type="datetimeFigureOut">
              <a:rPr lang="es-CO" smtClean="0"/>
              <a:pPr/>
              <a:t>12/11/2014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30FCC35-88DF-4C34-A7C3-DB0645C50BB9}"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11D01-9B8F-45D7-B26F-AF04174D67BD}" type="datetimeFigureOut">
              <a:rPr lang="es-CO" smtClean="0"/>
              <a:pPr/>
              <a:t>12/11/2014</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0FCC35-88DF-4C34-A7C3-DB0645C50BB9}"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dirty="0" err="1" smtClean="0"/>
              <a:t>Build</a:t>
            </a:r>
            <a:r>
              <a:rPr lang="es-CO" dirty="0" err="1" smtClean="0"/>
              <a:t>ing</a:t>
            </a:r>
            <a:r>
              <a:rPr lang="es-CO" dirty="0" smtClean="0"/>
              <a:t> </a:t>
            </a:r>
            <a:r>
              <a:rPr lang="es-CO" dirty="0" err="1" smtClean="0"/>
              <a:t>ecological</a:t>
            </a:r>
            <a:r>
              <a:rPr lang="es-CO" dirty="0" smtClean="0"/>
              <a:t> </a:t>
            </a:r>
            <a:r>
              <a:rPr lang="es-CO" dirty="0" err="1" smtClean="0"/>
              <a:t>concepts</a:t>
            </a:r>
            <a:endParaRPr lang="es-CO" dirty="0"/>
          </a:p>
        </p:txBody>
      </p:sp>
      <p:sp>
        <p:nvSpPr>
          <p:cNvPr id="3" name="2 Subtítulo"/>
          <p:cNvSpPr>
            <a:spLocks noGrp="1"/>
          </p:cNvSpPr>
          <p:nvPr>
            <p:ph type="subTitle" idx="1"/>
          </p:nvPr>
        </p:nvSpPr>
        <p:spPr/>
        <p:txBody>
          <a:bodyPr/>
          <a:lstStyle/>
          <a:p>
            <a:endParaRPr lang="es-C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r>
              <a:rPr lang="es-CO" dirty="0" err="1" smtClean="0"/>
              <a:t>Something</a:t>
            </a:r>
            <a:r>
              <a:rPr lang="es-CO" dirty="0" smtClean="0"/>
              <a:t> </a:t>
            </a:r>
            <a:r>
              <a:rPr lang="es-CO" dirty="0" err="1" smtClean="0"/>
              <a:t>that</a:t>
            </a:r>
            <a:r>
              <a:rPr lang="es-CO" dirty="0" smtClean="0"/>
              <a:t> </a:t>
            </a:r>
            <a:r>
              <a:rPr lang="es-CO" dirty="0" err="1" smtClean="0"/>
              <a:t>you</a:t>
            </a:r>
            <a:r>
              <a:rPr lang="es-CO" dirty="0" smtClean="0"/>
              <a:t> </a:t>
            </a:r>
            <a:r>
              <a:rPr lang="es-CO" dirty="0" err="1" smtClean="0"/>
              <a:t>can´t</a:t>
            </a:r>
            <a:r>
              <a:rPr lang="es-CO" dirty="0" smtClean="0"/>
              <a:t> </a:t>
            </a:r>
            <a:r>
              <a:rPr lang="es-CO" dirty="0" err="1" smtClean="0"/>
              <a:t>explain</a:t>
            </a:r>
            <a:r>
              <a:rPr lang="es-CO" dirty="0" smtClean="0"/>
              <a:t> in </a:t>
            </a:r>
            <a:r>
              <a:rPr lang="es-CO" dirty="0" err="1" smtClean="0"/>
              <a:t>your</a:t>
            </a:r>
            <a:r>
              <a:rPr lang="es-CO" dirty="0" smtClean="0"/>
              <a:t> </a:t>
            </a:r>
            <a:r>
              <a:rPr lang="es-CO" dirty="0" err="1" smtClean="0"/>
              <a:t>own</a:t>
            </a:r>
            <a:r>
              <a:rPr lang="es-CO" dirty="0" smtClean="0"/>
              <a:t> </a:t>
            </a:r>
            <a:r>
              <a:rPr lang="es-CO" dirty="0" err="1" smtClean="0"/>
              <a:t>words</a:t>
            </a:r>
            <a:r>
              <a:rPr lang="es-CO" dirty="0" smtClean="0"/>
              <a:t> </a:t>
            </a:r>
            <a:r>
              <a:rPr lang="es-CO" dirty="0" err="1" smtClean="0"/>
              <a:t>is</a:t>
            </a:r>
            <a:r>
              <a:rPr lang="es-CO" dirty="0" smtClean="0"/>
              <a:t> </a:t>
            </a:r>
            <a:r>
              <a:rPr lang="es-CO" dirty="0" err="1" smtClean="0"/>
              <a:t>unknown</a:t>
            </a:r>
            <a:endParaRPr lang="es-CO" dirty="0" smtClean="0"/>
          </a:p>
          <a:p>
            <a:endParaRPr lang="es-CO" dirty="0"/>
          </a:p>
          <a:p>
            <a:r>
              <a:rPr lang="es-CO" dirty="0" err="1"/>
              <a:t>H</a:t>
            </a:r>
            <a:r>
              <a:rPr lang="es-CO" dirty="0" err="1" smtClean="0"/>
              <a:t>ere</a:t>
            </a:r>
            <a:r>
              <a:rPr lang="es-CO" dirty="0" smtClean="0"/>
              <a:t> </a:t>
            </a:r>
            <a:r>
              <a:rPr lang="es-CO" dirty="0" err="1" smtClean="0"/>
              <a:t>is</a:t>
            </a:r>
            <a:r>
              <a:rPr lang="es-CO" dirty="0" smtClean="0"/>
              <a:t> a </a:t>
            </a:r>
            <a:r>
              <a:rPr lang="es-CO" dirty="0" err="1" smtClean="0"/>
              <a:t>list</a:t>
            </a:r>
            <a:r>
              <a:rPr lang="es-CO" dirty="0" smtClean="0"/>
              <a:t> of </a:t>
            </a:r>
            <a:r>
              <a:rPr lang="es-CO" dirty="0" err="1" smtClean="0"/>
              <a:t>concepts</a:t>
            </a:r>
            <a:r>
              <a:rPr lang="es-CO" dirty="0" smtClean="0"/>
              <a:t> </a:t>
            </a:r>
            <a:r>
              <a:rPr lang="es-CO" dirty="0" err="1" smtClean="0"/>
              <a:t>that</a:t>
            </a:r>
            <a:r>
              <a:rPr lang="es-CO" dirty="0" smtClean="0"/>
              <a:t> </a:t>
            </a:r>
            <a:r>
              <a:rPr lang="es-CO" dirty="0" err="1" smtClean="0"/>
              <a:t>you</a:t>
            </a:r>
            <a:r>
              <a:rPr lang="es-CO" dirty="0" smtClean="0"/>
              <a:t> </a:t>
            </a:r>
            <a:r>
              <a:rPr lang="es-CO" dirty="0" err="1" smtClean="0"/>
              <a:t>will</a:t>
            </a:r>
            <a:r>
              <a:rPr lang="es-CO" dirty="0" smtClean="0"/>
              <a:t> </a:t>
            </a:r>
            <a:r>
              <a:rPr lang="es-CO" dirty="0" err="1" smtClean="0"/>
              <a:t>need</a:t>
            </a:r>
            <a:r>
              <a:rPr lang="es-CO" dirty="0" smtClean="0"/>
              <a:t> </a:t>
            </a:r>
            <a:r>
              <a:rPr lang="es-CO" dirty="0" err="1" smtClean="0"/>
              <a:t>for</a:t>
            </a:r>
            <a:r>
              <a:rPr lang="es-CO" dirty="0" smtClean="0"/>
              <a:t> </a:t>
            </a:r>
            <a:r>
              <a:rPr lang="es-CO" dirty="0" err="1" smtClean="0"/>
              <a:t>the</a:t>
            </a:r>
            <a:r>
              <a:rPr lang="es-CO" dirty="0" smtClean="0"/>
              <a:t> </a:t>
            </a:r>
            <a:r>
              <a:rPr lang="es-CO" dirty="0" err="1" smtClean="0"/>
              <a:t>next</a:t>
            </a:r>
            <a:r>
              <a:rPr lang="es-CO" dirty="0" smtClean="0"/>
              <a:t> </a:t>
            </a:r>
            <a:r>
              <a:rPr lang="es-CO" dirty="0" err="1" smtClean="0"/>
              <a:t>class</a:t>
            </a:r>
            <a:r>
              <a:rPr lang="es-CO" dirty="0" smtClean="0"/>
              <a:t> in </a:t>
            </a:r>
            <a:r>
              <a:rPr lang="es-CO" dirty="0" err="1" smtClean="0"/>
              <a:t>biology</a:t>
            </a:r>
            <a:endParaRPr lang="es-CO" dirty="0" smtClean="0"/>
          </a:p>
          <a:p>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err="1" smtClean="0"/>
              <a:t>Clearing</a:t>
            </a:r>
            <a:r>
              <a:rPr lang="es-CO" dirty="0" smtClean="0"/>
              <a:t> </a:t>
            </a:r>
            <a:r>
              <a:rPr lang="es-CO" dirty="0" err="1" smtClean="0"/>
              <a:t>our</a:t>
            </a:r>
            <a:r>
              <a:rPr lang="es-CO" dirty="0" smtClean="0"/>
              <a:t> </a:t>
            </a:r>
            <a:r>
              <a:rPr lang="es-CO" dirty="0" err="1" smtClean="0"/>
              <a:t>mind</a:t>
            </a:r>
            <a:r>
              <a:rPr lang="es-CO" dirty="0" smtClean="0"/>
              <a:t> </a:t>
            </a:r>
            <a:endParaRPr lang="es-CO" dirty="0"/>
          </a:p>
        </p:txBody>
      </p:sp>
      <p:sp>
        <p:nvSpPr>
          <p:cNvPr id="3" name="2 Marcador de contenido"/>
          <p:cNvSpPr>
            <a:spLocks noGrp="1"/>
          </p:cNvSpPr>
          <p:nvPr>
            <p:ph idx="1"/>
          </p:nvPr>
        </p:nvSpPr>
        <p:spPr>
          <a:xfrm>
            <a:off x="457200" y="1600200"/>
            <a:ext cx="3043230" cy="4525963"/>
          </a:xfrm>
        </p:spPr>
        <p:txBody>
          <a:bodyPr>
            <a:normAutofit fontScale="85000" lnSpcReduction="20000"/>
          </a:bodyPr>
          <a:lstStyle/>
          <a:p>
            <a:r>
              <a:rPr lang="es-CO" dirty="0" err="1" smtClean="0"/>
              <a:t>Ecology</a:t>
            </a:r>
            <a:endParaRPr lang="es-CO" dirty="0" smtClean="0"/>
          </a:p>
          <a:p>
            <a:r>
              <a:rPr lang="es-CO" dirty="0" err="1" smtClean="0"/>
              <a:t>Ecosystem</a:t>
            </a:r>
            <a:endParaRPr lang="es-CO" dirty="0" smtClean="0"/>
          </a:p>
          <a:p>
            <a:r>
              <a:rPr lang="es-CO" dirty="0" err="1" smtClean="0"/>
              <a:t>Habitat</a:t>
            </a:r>
            <a:endParaRPr lang="es-CO" dirty="0" smtClean="0"/>
          </a:p>
          <a:p>
            <a:r>
              <a:rPr lang="es-CO" dirty="0" err="1" smtClean="0"/>
              <a:t>Niche</a:t>
            </a:r>
            <a:r>
              <a:rPr lang="es-CO" dirty="0" smtClean="0"/>
              <a:t> </a:t>
            </a:r>
          </a:p>
          <a:p>
            <a:r>
              <a:rPr lang="es-CO" dirty="0" err="1" smtClean="0"/>
              <a:t>Community</a:t>
            </a:r>
            <a:endParaRPr lang="es-CO" dirty="0" smtClean="0"/>
          </a:p>
          <a:p>
            <a:r>
              <a:rPr lang="es-CO" dirty="0" err="1" smtClean="0"/>
              <a:t>Population</a:t>
            </a:r>
            <a:endParaRPr lang="es-CO" dirty="0" smtClean="0"/>
          </a:p>
          <a:p>
            <a:r>
              <a:rPr lang="es-CO" dirty="0" err="1" smtClean="0"/>
              <a:t>Abiotic</a:t>
            </a:r>
            <a:r>
              <a:rPr lang="es-CO" dirty="0" smtClean="0"/>
              <a:t> </a:t>
            </a:r>
          </a:p>
          <a:p>
            <a:r>
              <a:rPr lang="es-CO" dirty="0" err="1" smtClean="0"/>
              <a:t>Biotic</a:t>
            </a:r>
            <a:endParaRPr lang="es-CO" dirty="0" smtClean="0"/>
          </a:p>
          <a:p>
            <a:r>
              <a:rPr lang="es-CO" dirty="0" err="1" smtClean="0"/>
              <a:t>Interaction</a:t>
            </a:r>
            <a:endParaRPr lang="es-CO" dirty="0" smtClean="0"/>
          </a:p>
          <a:p>
            <a:r>
              <a:rPr lang="es-CO" dirty="0" err="1"/>
              <a:t>R</a:t>
            </a:r>
            <a:r>
              <a:rPr lang="es-CO" dirty="0" err="1" smtClean="0"/>
              <a:t>elationship</a:t>
            </a:r>
            <a:endParaRPr lang="es-CO" dirty="0"/>
          </a:p>
        </p:txBody>
      </p:sp>
      <p:sp>
        <p:nvSpPr>
          <p:cNvPr id="4" name="3 CuadroTexto"/>
          <p:cNvSpPr txBox="1"/>
          <p:nvPr/>
        </p:nvSpPr>
        <p:spPr>
          <a:xfrm>
            <a:off x="3428992" y="1714488"/>
            <a:ext cx="2214578" cy="369332"/>
          </a:xfrm>
          <a:prstGeom prst="rect">
            <a:avLst/>
          </a:prstGeom>
          <a:noFill/>
        </p:spPr>
        <p:txBody>
          <a:bodyPr wrap="square" rtlCol="0">
            <a:spAutoFit/>
          </a:bodyPr>
          <a:lstStyle/>
          <a:p>
            <a:r>
              <a:rPr lang="es-CO" dirty="0" err="1" smtClean="0"/>
              <a:t>Three</a:t>
            </a:r>
            <a:r>
              <a:rPr lang="es-CO" dirty="0" smtClean="0"/>
              <a:t> </a:t>
            </a:r>
            <a:r>
              <a:rPr lang="es-CO" dirty="0" err="1" smtClean="0"/>
              <a:t>steeps</a:t>
            </a:r>
            <a:endParaRPr lang="es-CO" dirty="0"/>
          </a:p>
        </p:txBody>
      </p:sp>
      <p:sp>
        <p:nvSpPr>
          <p:cNvPr id="5" name="4 CuadroTexto"/>
          <p:cNvSpPr txBox="1"/>
          <p:nvPr/>
        </p:nvSpPr>
        <p:spPr>
          <a:xfrm>
            <a:off x="3286116" y="2285992"/>
            <a:ext cx="2071702"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CO" dirty="0" err="1" smtClean="0"/>
              <a:t>First</a:t>
            </a:r>
            <a:r>
              <a:rPr lang="es-CO" dirty="0" smtClean="0"/>
              <a:t>: </a:t>
            </a:r>
            <a:r>
              <a:rPr lang="es-CO" dirty="0" err="1" smtClean="0"/>
              <a:t>write</a:t>
            </a:r>
            <a:r>
              <a:rPr lang="es-CO" dirty="0" smtClean="0"/>
              <a:t> </a:t>
            </a:r>
            <a:r>
              <a:rPr lang="es-CO" dirty="0" err="1" smtClean="0"/>
              <a:t>your</a:t>
            </a:r>
            <a:r>
              <a:rPr lang="es-CO" dirty="0" smtClean="0"/>
              <a:t> ideas </a:t>
            </a:r>
            <a:r>
              <a:rPr lang="es-CO" dirty="0" err="1" smtClean="0"/>
              <a:t>about</a:t>
            </a:r>
            <a:r>
              <a:rPr lang="es-CO" dirty="0" smtClean="0"/>
              <a:t> </a:t>
            </a:r>
            <a:r>
              <a:rPr lang="es-CO" dirty="0" err="1" smtClean="0"/>
              <a:t>each</a:t>
            </a:r>
            <a:r>
              <a:rPr lang="es-CO" dirty="0" smtClean="0"/>
              <a:t> </a:t>
            </a:r>
            <a:r>
              <a:rPr lang="es-CO" dirty="0" err="1" smtClean="0"/>
              <a:t>one</a:t>
            </a:r>
            <a:endParaRPr lang="es-CO" dirty="0" smtClean="0"/>
          </a:p>
          <a:p>
            <a:r>
              <a:rPr lang="es-CO" dirty="0" err="1" smtClean="0"/>
              <a:t>Don´t</a:t>
            </a:r>
            <a:r>
              <a:rPr lang="es-CO" dirty="0" smtClean="0"/>
              <a:t> </a:t>
            </a:r>
            <a:r>
              <a:rPr lang="es-CO" dirty="0" err="1" smtClean="0"/>
              <a:t>worry</a:t>
            </a:r>
            <a:r>
              <a:rPr lang="es-CO" dirty="0" smtClean="0"/>
              <a:t> </a:t>
            </a:r>
            <a:r>
              <a:rPr lang="es-CO" dirty="0" err="1" smtClean="0"/>
              <a:t>about</a:t>
            </a:r>
            <a:r>
              <a:rPr lang="es-CO" dirty="0" smtClean="0"/>
              <a:t> </a:t>
            </a:r>
            <a:r>
              <a:rPr lang="es-CO" dirty="0" err="1" smtClean="0"/>
              <a:t>making</a:t>
            </a:r>
            <a:r>
              <a:rPr lang="es-CO" dirty="0" smtClean="0"/>
              <a:t> </a:t>
            </a:r>
            <a:r>
              <a:rPr lang="es-CO" dirty="0" err="1" smtClean="0"/>
              <a:t>mistakes</a:t>
            </a:r>
            <a:r>
              <a:rPr lang="es-CO" dirty="0" smtClean="0"/>
              <a:t>  </a:t>
            </a:r>
            <a:endParaRPr lang="es-CO" dirty="0"/>
          </a:p>
        </p:txBody>
      </p:sp>
      <p:sp>
        <p:nvSpPr>
          <p:cNvPr id="7" name="6 CuadroTexto"/>
          <p:cNvSpPr txBox="1"/>
          <p:nvPr/>
        </p:nvSpPr>
        <p:spPr>
          <a:xfrm>
            <a:off x="4286248" y="4071942"/>
            <a:ext cx="228601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CO" dirty="0" err="1" smtClean="0"/>
              <a:t>Second</a:t>
            </a:r>
            <a:r>
              <a:rPr lang="es-CO" dirty="0" smtClean="0"/>
              <a:t>: Look </a:t>
            </a:r>
            <a:r>
              <a:rPr lang="es-CO" dirty="0" smtClean="0"/>
              <a:t>in</a:t>
            </a:r>
            <a:r>
              <a:rPr lang="es-CO" dirty="0" smtClean="0"/>
              <a:t> </a:t>
            </a:r>
            <a:r>
              <a:rPr lang="es-CO" dirty="0" err="1" smtClean="0"/>
              <a:t>the</a:t>
            </a:r>
            <a:r>
              <a:rPr lang="es-CO" dirty="0" smtClean="0"/>
              <a:t> </a:t>
            </a:r>
            <a:r>
              <a:rPr lang="es-CO" dirty="0" err="1" smtClean="0"/>
              <a:t>dictionary</a:t>
            </a:r>
            <a:r>
              <a:rPr lang="es-CO" dirty="0" smtClean="0"/>
              <a:t>  </a:t>
            </a:r>
            <a:r>
              <a:rPr lang="es-CO" dirty="0" err="1" smtClean="0"/>
              <a:t>or</a:t>
            </a:r>
            <a:r>
              <a:rPr lang="es-CO" dirty="0" smtClean="0"/>
              <a:t> </a:t>
            </a:r>
            <a:r>
              <a:rPr lang="es-CO" dirty="0" smtClean="0"/>
              <a:t>use </a:t>
            </a:r>
            <a:r>
              <a:rPr lang="es-CO" dirty="0" err="1" smtClean="0"/>
              <a:t>an</a:t>
            </a:r>
            <a:r>
              <a:rPr lang="es-CO" dirty="0" smtClean="0"/>
              <a:t> internet </a:t>
            </a:r>
            <a:r>
              <a:rPr lang="es-CO" dirty="0" err="1" smtClean="0"/>
              <a:t>source</a:t>
            </a:r>
            <a:r>
              <a:rPr lang="es-CO" dirty="0" smtClean="0"/>
              <a:t> </a:t>
            </a:r>
            <a:endParaRPr lang="es-CO" dirty="0"/>
          </a:p>
        </p:txBody>
      </p:sp>
      <p:sp>
        <p:nvSpPr>
          <p:cNvPr id="8" name="7 CuadroTexto"/>
          <p:cNvSpPr txBox="1"/>
          <p:nvPr/>
        </p:nvSpPr>
        <p:spPr>
          <a:xfrm>
            <a:off x="6000760" y="5103674"/>
            <a:ext cx="2286016" cy="17543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CO" dirty="0" err="1" smtClean="0"/>
              <a:t>Last</a:t>
            </a:r>
            <a:r>
              <a:rPr lang="es-CO" dirty="0" smtClean="0"/>
              <a:t> </a:t>
            </a:r>
            <a:r>
              <a:rPr lang="es-CO" dirty="0" err="1" smtClean="0"/>
              <a:t>step</a:t>
            </a:r>
            <a:endParaRPr lang="es-CO" dirty="0" smtClean="0"/>
          </a:p>
          <a:p>
            <a:r>
              <a:rPr lang="es-CO" dirty="0" err="1" smtClean="0"/>
              <a:t>Write</a:t>
            </a:r>
            <a:r>
              <a:rPr lang="es-CO" dirty="0" smtClean="0"/>
              <a:t> in </a:t>
            </a:r>
            <a:r>
              <a:rPr lang="es-CO" dirty="0" err="1" smtClean="0"/>
              <a:t>your</a:t>
            </a:r>
            <a:r>
              <a:rPr lang="es-CO" dirty="0" smtClean="0"/>
              <a:t> </a:t>
            </a:r>
            <a:r>
              <a:rPr lang="es-CO" dirty="0" err="1" smtClean="0"/>
              <a:t>own</a:t>
            </a:r>
            <a:r>
              <a:rPr lang="es-CO" dirty="0" smtClean="0"/>
              <a:t> </a:t>
            </a:r>
            <a:r>
              <a:rPr lang="es-CO" dirty="0" err="1" smtClean="0"/>
              <a:t>words</a:t>
            </a:r>
            <a:r>
              <a:rPr lang="es-CO" dirty="0" smtClean="0"/>
              <a:t> a new </a:t>
            </a:r>
            <a:r>
              <a:rPr lang="es-CO" dirty="0" err="1" smtClean="0"/>
              <a:t>phrase</a:t>
            </a:r>
            <a:r>
              <a:rPr lang="es-CO" dirty="0" smtClean="0"/>
              <a:t> </a:t>
            </a:r>
            <a:r>
              <a:rPr lang="es-CO" dirty="0" smtClean="0"/>
              <a:t>(</a:t>
            </a:r>
            <a:r>
              <a:rPr lang="es-CO" dirty="0" smtClean="0"/>
              <a:t>no </a:t>
            </a:r>
            <a:r>
              <a:rPr lang="es-CO" dirty="0" err="1" smtClean="0"/>
              <a:t>copy</a:t>
            </a:r>
            <a:r>
              <a:rPr lang="es-CO" dirty="0" smtClean="0"/>
              <a:t> paste</a:t>
            </a:r>
            <a:r>
              <a:rPr lang="es-CO" dirty="0" smtClean="0"/>
              <a:t>) </a:t>
            </a:r>
            <a:r>
              <a:rPr lang="es-CO" dirty="0" err="1" smtClean="0"/>
              <a:t>that</a:t>
            </a:r>
            <a:r>
              <a:rPr lang="es-CO" dirty="0" smtClean="0"/>
              <a:t> </a:t>
            </a:r>
            <a:r>
              <a:rPr lang="es-CO" dirty="0" err="1" smtClean="0"/>
              <a:t>gives</a:t>
            </a:r>
            <a:r>
              <a:rPr lang="es-CO" dirty="0" smtClean="0"/>
              <a:t> </a:t>
            </a:r>
            <a:r>
              <a:rPr lang="es-CO" dirty="0" smtClean="0"/>
              <a:t>a </a:t>
            </a:r>
            <a:r>
              <a:rPr lang="es-CO" dirty="0" err="1" smtClean="0"/>
              <a:t>clear</a:t>
            </a:r>
            <a:r>
              <a:rPr lang="es-CO" dirty="0" smtClean="0"/>
              <a:t> idea </a:t>
            </a:r>
            <a:r>
              <a:rPr lang="es-CO" dirty="0" err="1" smtClean="0"/>
              <a:t>about</a:t>
            </a:r>
            <a:r>
              <a:rPr lang="es-CO" dirty="0" smtClean="0"/>
              <a:t> </a:t>
            </a:r>
            <a:r>
              <a:rPr lang="es-CO" dirty="0" err="1" smtClean="0"/>
              <a:t>each</a:t>
            </a:r>
            <a:r>
              <a:rPr lang="es-CO" dirty="0" smtClean="0"/>
              <a:t> concept </a:t>
            </a:r>
            <a:endParaRPr lang="es-CO" dirty="0"/>
          </a:p>
        </p:txBody>
      </p:sp>
      <p:pic>
        <p:nvPicPr>
          <p:cNvPr id="11266" name="Picture 2" descr="http://www.finkbuilt.com/static/images/articles/steps2.jpg"/>
          <p:cNvPicPr>
            <a:picLocks noChangeAspect="1" noChangeArrowheads="1"/>
          </p:cNvPicPr>
          <p:nvPr/>
        </p:nvPicPr>
        <p:blipFill>
          <a:blip r:embed="rId2"/>
          <a:srcRect/>
          <a:stretch>
            <a:fillRect/>
          </a:stretch>
        </p:blipFill>
        <p:spPr bwMode="auto">
          <a:xfrm>
            <a:off x="5643570" y="1308701"/>
            <a:ext cx="2786082" cy="200598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Concept</a:t>
            </a:r>
            <a:endParaRPr lang="es-MX" dirty="0"/>
          </a:p>
        </p:txBody>
      </p:sp>
      <p:sp>
        <p:nvSpPr>
          <p:cNvPr id="3" name="Marcador de contenido 2"/>
          <p:cNvSpPr>
            <a:spLocks noGrp="1"/>
          </p:cNvSpPr>
          <p:nvPr>
            <p:ph idx="1"/>
          </p:nvPr>
        </p:nvSpPr>
        <p:spPr/>
        <p:txBody>
          <a:bodyPr>
            <a:normAutofit fontScale="55000" lnSpcReduction="20000"/>
          </a:bodyPr>
          <a:lstStyle/>
          <a:p>
            <a:pPr marL="0" indent="0" algn="ctr">
              <a:buNone/>
            </a:pPr>
            <a:r>
              <a:rPr lang="en-US" b="1" dirty="0"/>
              <a:t>Ecology: </a:t>
            </a:r>
          </a:p>
          <a:p>
            <a:pPr marL="0" indent="0">
              <a:buNone/>
            </a:pPr>
            <a:r>
              <a:rPr lang="en-US" dirty="0"/>
              <a:t>The scientific study of the distribution, abundance and dynamics of organisms, their interactions with other organisms and with their physical environment. </a:t>
            </a:r>
          </a:p>
          <a:p>
            <a:pPr marL="0" indent="0">
              <a:buNone/>
            </a:pPr>
            <a:r>
              <a:rPr lang="en-US" dirty="0"/>
              <a:t>Source: http://www.britishecologicalsociety.org</a:t>
            </a:r>
          </a:p>
          <a:p>
            <a:pPr marL="0" indent="0" algn="ctr">
              <a:buNone/>
            </a:pPr>
            <a:r>
              <a:rPr lang="en-US" b="1" dirty="0"/>
              <a:t>Ecosystem</a:t>
            </a:r>
            <a:r>
              <a:rPr lang="en-US" dirty="0"/>
              <a:t>: </a:t>
            </a:r>
          </a:p>
          <a:p>
            <a:pPr marL="0" indent="0">
              <a:buNone/>
            </a:pPr>
            <a:r>
              <a:rPr lang="en-US" dirty="0"/>
              <a:t>All organisms and the abiotic environment found in a defined spatial area. For an ecosystem to be a useful unit of biological </a:t>
            </a:r>
            <a:r>
              <a:rPr lang="en-US" dirty="0" err="1"/>
              <a:t>organisation</a:t>
            </a:r>
            <a:r>
              <a:rPr lang="en-US" dirty="0"/>
              <a:t>, it is generally assumed to be the collective description of a community and its physical environment. – </a:t>
            </a:r>
          </a:p>
          <a:p>
            <a:pPr marL="0" indent="0">
              <a:buNone/>
            </a:pPr>
            <a:r>
              <a:rPr lang="en-US" dirty="0"/>
              <a:t> Source http://www.britishecologicalsociety.org/about-ecology/key-concepts-in-ecology/#sthash.hBXHynM2.dpuf</a:t>
            </a:r>
          </a:p>
          <a:p>
            <a:pPr marL="0" indent="0" algn="ctr">
              <a:buNone/>
            </a:pPr>
            <a:r>
              <a:rPr lang="en-US" b="1" dirty="0"/>
              <a:t>Habitat</a:t>
            </a:r>
            <a:r>
              <a:rPr lang="en-US" dirty="0"/>
              <a:t>: </a:t>
            </a:r>
          </a:p>
          <a:p>
            <a:pPr marL="0" indent="0">
              <a:buNone/>
            </a:pPr>
            <a:r>
              <a:rPr lang="en-US" dirty="0"/>
              <a:t>Refers to the kind of place where an organism normally lives. It includes the arrangement of food, water, shelter and space that is suitable to meet an organism's needs. You can think of this as the "address" where an organism lives. </a:t>
            </a:r>
          </a:p>
          <a:p>
            <a:pPr marL="0" indent="0">
              <a:buNone/>
            </a:pPr>
            <a:r>
              <a:rPr lang="en-US" dirty="0"/>
              <a:t>Habitat is the place a plant or animal lives in</a:t>
            </a:r>
          </a:p>
          <a:p>
            <a:pPr marL="0" indent="0">
              <a:buNone/>
            </a:pPr>
            <a:r>
              <a:rPr lang="en-US" dirty="0"/>
              <a:t>Source http://www.nmnaturalhistory.org/BEG/EcoConcepts_IV_SBEC.html</a:t>
            </a:r>
          </a:p>
        </p:txBody>
      </p:sp>
    </p:spTree>
    <p:extLst>
      <p:ext uri="{BB962C8B-B14F-4D97-AF65-F5344CB8AC3E}">
        <p14:creationId xmlns:p14="http://schemas.microsoft.com/office/powerpoint/2010/main" val="1975874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a:t>
            </a:r>
            <a:endParaRPr lang="es-MX" dirty="0"/>
          </a:p>
        </p:txBody>
      </p:sp>
      <p:sp>
        <p:nvSpPr>
          <p:cNvPr id="3" name="Marcador de contenido 2"/>
          <p:cNvSpPr>
            <a:spLocks noGrp="1"/>
          </p:cNvSpPr>
          <p:nvPr>
            <p:ph idx="1"/>
          </p:nvPr>
        </p:nvSpPr>
        <p:spPr/>
        <p:txBody>
          <a:bodyPr>
            <a:normAutofit fontScale="47500" lnSpcReduction="20000"/>
          </a:bodyPr>
          <a:lstStyle/>
          <a:p>
            <a:pPr marL="0" indent="0" algn="ctr">
              <a:buNone/>
            </a:pPr>
            <a:r>
              <a:rPr lang="en-US" b="1" dirty="0"/>
              <a:t>Niche: </a:t>
            </a:r>
            <a:endParaRPr lang="en-US" b="1" dirty="0" smtClean="0"/>
          </a:p>
          <a:p>
            <a:pPr marL="0" indent="0">
              <a:buNone/>
            </a:pPr>
            <a:r>
              <a:rPr lang="en-US" dirty="0" smtClean="0"/>
              <a:t>Is </a:t>
            </a:r>
            <a:r>
              <a:rPr lang="en-US" dirty="0"/>
              <a:t>the "occupation" of an organism. It defines the role of an organism in an ecosystem</a:t>
            </a:r>
          </a:p>
          <a:p>
            <a:pPr marL="0" indent="0">
              <a:buNone/>
            </a:pPr>
            <a:r>
              <a:rPr lang="en-US" dirty="0" smtClean="0"/>
              <a:t>It includes </a:t>
            </a:r>
            <a:r>
              <a:rPr lang="en-US" dirty="0"/>
              <a:t>the adaptations and strategies a species uses in it’s environment.</a:t>
            </a:r>
          </a:p>
          <a:p>
            <a:pPr marL="0" indent="0">
              <a:buNone/>
            </a:pPr>
            <a:r>
              <a:rPr lang="en-US" dirty="0"/>
              <a:t>The sum total of all the resources used by, and the biotic and abiotic conditions suffered by, a species. Each resource (e.g. food, shelter) and condition (e.g. temperature, exposure) forms an axis of a multi-dimensional ‘</a:t>
            </a:r>
            <a:r>
              <a:rPr lang="en-US" dirty="0" err="1"/>
              <a:t>hypervolume</a:t>
            </a:r>
            <a:r>
              <a:rPr lang="en-US" dirty="0"/>
              <a:t>’ that describes the ecological requirements and constraints that allow a species to maintain long-term average population growth. An important distinction exists between a species’ fundamental niche (where it could persist) and its </a:t>
            </a:r>
            <a:r>
              <a:rPr lang="en-US" dirty="0" err="1"/>
              <a:t>realised</a:t>
            </a:r>
            <a:r>
              <a:rPr lang="en-US" dirty="0"/>
              <a:t> niche (where it does persist). –</a:t>
            </a:r>
          </a:p>
          <a:p>
            <a:pPr marL="0" indent="0">
              <a:buNone/>
            </a:pPr>
            <a:r>
              <a:rPr lang="en-US" dirty="0"/>
              <a:t> See more at: http://www.britishecologicalsociety.org/about-ecology/key-concepts-in-ecology/#sthash.7afe8gLb.dpuf</a:t>
            </a:r>
          </a:p>
          <a:p>
            <a:endParaRPr lang="en-US" dirty="0"/>
          </a:p>
          <a:p>
            <a:pPr marL="0" indent="0" algn="ctr">
              <a:buNone/>
            </a:pPr>
            <a:r>
              <a:rPr lang="en-US" b="1" dirty="0"/>
              <a:t>Community</a:t>
            </a:r>
            <a:r>
              <a:rPr lang="en-US" dirty="0"/>
              <a:t>:</a:t>
            </a:r>
          </a:p>
          <a:p>
            <a:r>
              <a:rPr lang="en-US" dirty="0"/>
              <a:t>All species in a defined spatial area or ecosystem, which interact via trophic, competitive, commensal, </a:t>
            </a:r>
            <a:r>
              <a:rPr lang="en-US" dirty="0" err="1"/>
              <a:t>amensal</a:t>
            </a:r>
            <a:r>
              <a:rPr lang="en-US" dirty="0"/>
              <a:t> or mutualistic interactions. Members of a community may interact directly, or indirectly (e.g. apparent competition) if they share interaction links to other species in the community. There is some debate regarding the true scale at which a ‘community’ can be defined as an independent unit of </a:t>
            </a:r>
            <a:r>
              <a:rPr lang="en-US" dirty="0" err="1"/>
              <a:t>organisation</a:t>
            </a:r>
            <a:r>
              <a:rPr lang="en-US" dirty="0"/>
              <a:t>, with no interaction links outside its boundaries. A common obfuscation is to define a ‘sub-community’ (an arbitrarily chosen set of species that are part of a wider community) as a ‘community’ associated with a key species (e.g. the herbivore ‘community’ associated with a certain plant species). </a:t>
            </a:r>
            <a:r>
              <a:rPr lang="en-US" dirty="0" smtClean="0"/>
              <a:t>–  See </a:t>
            </a:r>
            <a:r>
              <a:rPr lang="en-US" dirty="0"/>
              <a:t>more at: http://www.britishecologicalsociety.org/about-ecology/key-concepts-in-ecology/#sthash.7afe8gLb.dpuf</a:t>
            </a:r>
          </a:p>
        </p:txBody>
      </p:sp>
    </p:spTree>
    <p:extLst>
      <p:ext uri="{BB962C8B-B14F-4D97-AF65-F5344CB8AC3E}">
        <p14:creationId xmlns:p14="http://schemas.microsoft.com/office/powerpoint/2010/main" val="344733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a:t>
            </a:r>
            <a:endParaRPr lang="es-MX" dirty="0"/>
          </a:p>
        </p:txBody>
      </p:sp>
      <p:sp>
        <p:nvSpPr>
          <p:cNvPr id="3" name="Marcador de contenido 2"/>
          <p:cNvSpPr>
            <a:spLocks noGrp="1"/>
          </p:cNvSpPr>
          <p:nvPr>
            <p:ph idx="1"/>
          </p:nvPr>
        </p:nvSpPr>
        <p:spPr/>
        <p:txBody>
          <a:bodyPr>
            <a:normAutofit fontScale="40000" lnSpcReduction="20000"/>
          </a:bodyPr>
          <a:lstStyle/>
          <a:p>
            <a:pPr marL="0" indent="0" algn="ctr">
              <a:buNone/>
            </a:pPr>
            <a:r>
              <a:rPr lang="en-US" b="1" dirty="0"/>
              <a:t>Population</a:t>
            </a:r>
          </a:p>
          <a:p>
            <a:pPr marL="0" indent="0">
              <a:buNone/>
            </a:pPr>
            <a:r>
              <a:rPr lang="en-US" dirty="0"/>
              <a:t>A population is all of the individuals of the same species within an ecological community. Ecologists are interested in the growth of a population, fluctuations in population size, the spread of the population, and any other interactions within the population or between it and other populations.</a:t>
            </a:r>
          </a:p>
          <a:p>
            <a:pPr marL="0" indent="0">
              <a:buNone/>
            </a:pPr>
            <a:r>
              <a:rPr lang="en-US" dirty="0"/>
              <a:t>http://education-portal.com/academy/lesson/population-ecology-definition-theory-model.html#lesson</a:t>
            </a:r>
          </a:p>
          <a:p>
            <a:pPr marL="0" indent="0">
              <a:buNone/>
            </a:pPr>
            <a:r>
              <a:rPr lang="en-US" dirty="0"/>
              <a:t>A population is a subset of individuals of one species that occupies a particular geographic area and, in sexually reproducing species, interbreeds.</a:t>
            </a:r>
          </a:p>
          <a:p>
            <a:pPr marL="0" indent="0">
              <a:buNone/>
            </a:pPr>
            <a:r>
              <a:rPr lang="en-US" dirty="0"/>
              <a:t>http://global.britannica.com/EBchecked/topic/470416/population-ecology</a:t>
            </a:r>
          </a:p>
          <a:p>
            <a:pPr marL="0" indent="0">
              <a:buNone/>
            </a:pPr>
            <a:endParaRPr lang="en-US" dirty="0" smtClean="0"/>
          </a:p>
          <a:p>
            <a:pPr marL="0" indent="0" algn="ctr">
              <a:buNone/>
            </a:pPr>
            <a:r>
              <a:rPr lang="en-US" b="1" dirty="0" smtClean="0"/>
              <a:t>Abiotic </a:t>
            </a:r>
            <a:r>
              <a:rPr lang="en-US" b="1" dirty="0"/>
              <a:t>factors-  </a:t>
            </a:r>
          </a:p>
          <a:p>
            <a:pPr marL="0" indent="0">
              <a:buNone/>
            </a:pPr>
            <a:r>
              <a:rPr lang="en-US" dirty="0"/>
              <a:t>There are the nonliving parts of an organism’s environment. Examples include air currents, temperature, moisture, light, and soil. Abiotic factors affect an organism’s </a:t>
            </a:r>
            <a:r>
              <a:rPr lang="en-US" dirty="0" smtClean="0"/>
              <a:t>life</a:t>
            </a:r>
          </a:p>
          <a:p>
            <a:pPr marL="0" indent="0">
              <a:buNone/>
            </a:pPr>
            <a:endParaRPr lang="en-US" dirty="0"/>
          </a:p>
          <a:p>
            <a:pPr marL="0" indent="0" algn="ctr">
              <a:buNone/>
            </a:pPr>
            <a:r>
              <a:rPr lang="en-US" b="1" dirty="0"/>
              <a:t>Interaction</a:t>
            </a:r>
          </a:p>
          <a:p>
            <a:pPr marL="0" indent="0">
              <a:buNone/>
            </a:pPr>
            <a:r>
              <a:rPr lang="en-US" dirty="0"/>
              <a:t>competition (biotic interaction)</a:t>
            </a:r>
          </a:p>
          <a:p>
            <a:pPr marL="0" indent="0">
              <a:buNone/>
            </a:pPr>
            <a:r>
              <a:rPr lang="en-US" dirty="0"/>
              <a:t>competition biotic interaction in ecology, utilization of the same resources by organisms of the same or of different species living together in a community, when the resources are not sufficient. </a:t>
            </a:r>
          </a:p>
          <a:p>
            <a:pPr marL="0" indent="0">
              <a:buNone/>
            </a:pPr>
            <a:r>
              <a:rPr lang="en-US" dirty="0"/>
              <a:t>http://global.britannica.com/search?query=interactions+in+ecology</a:t>
            </a:r>
          </a:p>
          <a:p>
            <a:pPr marL="0" indent="0">
              <a:buNone/>
            </a:pPr>
            <a:endParaRPr lang="en-US" dirty="0"/>
          </a:p>
          <a:p>
            <a:pPr marL="0" indent="0" algn="ctr">
              <a:buNone/>
            </a:pPr>
            <a:r>
              <a:rPr lang="en-US" b="1" dirty="0" smtClean="0"/>
              <a:t>Some types </a:t>
            </a:r>
            <a:r>
              <a:rPr lang="en-US" b="1" dirty="0"/>
              <a:t>of interaction in ecology</a:t>
            </a:r>
          </a:p>
          <a:p>
            <a:pPr marL="0" indent="0">
              <a:buNone/>
            </a:pPr>
            <a:r>
              <a:rPr lang="en-US" dirty="0"/>
              <a:t>Competition, </a:t>
            </a:r>
            <a:r>
              <a:rPr lang="en-US" dirty="0" err="1"/>
              <a:t>comensalism</a:t>
            </a:r>
            <a:r>
              <a:rPr lang="en-US" dirty="0"/>
              <a:t>, predation, </a:t>
            </a:r>
            <a:r>
              <a:rPr lang="en-US" dirty="0" err="1"/>
              <a:t>herbivorism</a:t>
            </a:r>
            <a:r>
              <a:rPr lang="en-US" dirty="0"/>
              <a:t>, parasitism, mutualism, </a:t>
            </a:r>
          </a:p>
          <a:p>
            <a:pPr marL="0" indent="0">
              <a:buNone/>
            </a:pPr>
            <a:endParaRPr lang="es-MX" dirty="0"/>
          </a:p>
        </p:txBody>
      </p:sp>
    </p:spTree>
    <p:extLst>
      <p:ext uri="{BB962C8B-B14F-4D97-AF65-F5344CB8AC3E}">
        <p14:creationId xmlns:p14="http://schemas.microsoft.com/office/powerpoint/2010/main" val="3804560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1026" name="Picture 2"/>
          <p:cNvPicPr>
            <a:picLocks noChangeAspect="1" noChangeArrowheads="1"/>
          </p:cNvPicPr>
          <p:nvPr/>
        </p:nvPicPr>
        <p:blipFill>
          <a:blip r:embed="rId2"/>
          <a:srcRect/>
          <a:stretch>
            <a:fillRect/>
          </a:stretch>
        </p:blipFill>
        <p:spPr bwMode="auto">
          <a:xfrm>
            <a:off x="457201" y="1"/>
            <a:ext cx="8180454" cy="5805264"/>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3" name="2 Marcador de contenido"/>
          <p:cNvSpPr>
            <a:spLocks noGrp="1"/>
          </p:cNvSpPr>
          <p:nvPr>
            <p:ph idx="1"/>
          </p:nvPr>
        </p:nvSpPr>
        <p:spPr/>
        <p:txBody>
          <a:bodyPr/>
          <a:lstStyle/>
          <a:p>
            <a:pPr marL="0" indent="0">
              <a:buNone/>
            </a:pPr>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err="1" smtClean="0"/>
              <a:t>Presentation</a:t>
            </a:r>
            <a:endParaRPr lang="es-CO" dirty="0"/>
          </a:p>
        </p:txBody>
      </p:sp>
      <p:sp>
        <p:nvSpPr>
          <p:cNvPr id="3" name="2 Marcador de contenido"/>
          <p:cNvSpPr>
            <a:spLocks noGrp="1"/>
          </p:cNvSpPr>
          <p:nvPr>
            <p:ph idx="1"/>
          </p:nvPr>
        </p:nvSpPr>
        <p:spPr/>
        <p:txBody>
          <a:bodyPr/>
          <a:lstStyle/>
          <a:p>
            <a:r>
              <a:rPr lang="es-CO" dirty="0" err="1" smtClean="0"/>
              <a:t>Ecology</a:t>
            </a:r>
            <a:r>
              <a:rPr lang="es-CO" dirty="0" smtClean="0"/>
              <a:t> </a:t>
            </a:r>
          </a:p>
          <a:p>
            <a:r>
              <a:rPr lang="es-CO" dirty="0" smtClean="0"/>
              <a:t>And </a:t>
            </a:r>
          </a:p>
          <a:p>
            <a:r>
              <a:rPr lang="es-CO" dirty="0" smtClean="0"/>
              <a:t>debate</a:t>
            </a:r>
            <a:endParaRPr lang="es-CO"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705</Words>
  <Application>Microsoft Office PowerPoint</Application>
  <PresentationFormat>Presentación en pantalla (4:3)</PresentationFormat>
  <Paragraphs>62</Paragraphs>
  <Slides>9</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9</vt:i4>
      </vt:variant>
    </vt:vector>
  </HeadingPairs>
  <TitlesOfParts>
    <vt:vector size="12" baseType="lpstr">
      <vt:lpstr>Arial</vt:lpstr>
      <vt:lpstr>Calibri</vt:lpstr>
      <vt:lpstr>Tema de Office</vt:lpstr>
      <vt:lpstr>Building ecological concepts</vt:lpstr>
      <vt:lpstr>Presentación de PowerPoint</vt:lpstr>
      <vt:lpstr>Clearing our mind </vt:lpstr>
      <vt:lpstr>Concept</vt:lpstr>
      <vt:lpstr>Concept</vt:lpstr>
      <vt:lpstr>Concept</vt:lpstr>
      <vt:lpstr>Presentación de PowerPoint</vt:lpstr>
      <vt:lpstr>Presentación de PowerPoint</vt:lpstr>
      <vt:lpstr>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 up a concepts</dc:title>
  <dc:creator>Windows</dc:creator>
  <cp:lastModifiedBy>Full name</cp:lastModifiedBy>
  <cp:revision>9</cp:revision>
  <dcterms:created xsi:type="dcterms:W3CDTF">2011-09-16T15:40:25Z</dcterms:created>
  <dcterms:modified xsi:type="dcterms:W3CDTF">2014-11-12T12:37:42Z</dcterms:modified>
</cp:coreProperties>
</file>